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7" r:id="rId3"/>
    <p:sldId id="259" r:id="rId4"/>
    <p:sldId id="261" r:id="rId5"/>
    <p:sldId id="260" r:id="rId6"/>
    <p:sldId id="262" r:id="rId7"/>
    <p:sldId id="263" r:id="rId8"/>
    <p:sldId id="264" r:id="rId9"/>
    <p:sldId id="266" r:id="rId10"/>
    <p:sldId id="265" r:id="rId11"/>
    <p:sldId id="267" r:id="rId12"/>
    <p:sldId id="274" r:id="rId13"/>
    <p:sldId id="268" r:id="rId14"/>
    <p:sldId id="26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ECF8-9830-8F41-9F1C-A259E8D29D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2A2DC-A2CB-1BD3-90F3-475A3D0996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1B64A4-16CE-3088-EBE5-E175DAF7AD4B}"/>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18D7580F-3D3A-7324-76FC-13527FF3B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6F59F-E1E4-88D2-1B50-2766137A4FCD}"/>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276818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6827-47B6-1651-E092-C6E5ADEB3A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85BC50-F7AA-08AA-A591-9808017507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AF4C9-AF1D-896D-2AFE-DE4B1ED7D8EB}"/>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B9230048-D410-A0BC-CF08-34C4368FA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59CFE-A83A-1E73-04ED-40AE5FADB8A5}"/>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200960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CA7FD-AE32-0B97-16ED-D1AF185F6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CCC43-D1AB-DA36-4295-FF542C4B1C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D7254-694C-B5FF-3B36-5CA0D83F7355}"/>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F7E52A90-9A3F-E53A-2546-44C8659DC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71794-DDC6-2A5C-CECA-03F4FF3A8D7E}"/>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35039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B4F4-994A-EE4E-9177-C5FCA91D3A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06CFC2-ED62-7492-3A98-1CB3F37B14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7B53A-5980-60B8-DA9C-DD20806608E7}"/>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1BABCB62-B799-69EC-40C9-49181FE30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7B3AA-D9A6-4BF5-E24F-973CD12D6E52}"/>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193170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E6CA-2FA2-1007-1254-10C574E8C4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BE80C-BCBB-267D-6329-5B85CFC790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5CE3C-834D-F6DF-B3EE-7246D539F831}"/>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FC753099-09FD-068C-E175-01EAF3622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C2971-7BBC-AFAB-43A3-3651FF58C94A}"/>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266990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8601-2939-33BB-558D-E294A8B81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089FC-0BA3-22AD-DF8A-40E947B63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4C43A6-C3F5-4AB6-2FF2-30DCF8F593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231040-918E-CC5D-4230-6551C3B523E9}"/>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6" name="Footer Placeholder 5">
            <a:extLst>
              <a:ext uri="{FF2B5EF4-FFF2-40B4-BE49-F238E27FC236}">
                <a16:creationId xmlns:a16="http://schemas.microsoft.com/office/drawing/2014/main" id="{B01279B9-0B31-DB2A-1604-5CFD90C43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6C976-9443-9B77-FA4E-C07ED91C036C}"/>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126830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8009-B2D2-FA4A-AD01-53BF5B6A2C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63AF2F-5527-90DC-8C5F-316148A22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8C508-8D90-8AC6-6CB7-F865311665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7937-55FC-AF0E-B088-C5E71FB98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91D406-6720-1387-F4CE-B9F2E7F91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323D34-329F-5777-F810-5F88994777D7}"/>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8" name="Footer Placeholder 7">
            <a:extLst>
              <a:ext uri="{FF2B5EF4-FFF2-40B4-BE49-F238E27FC236}">
                <a16:creationId xmlns:a16="http://schemas.microsoft.com/office/drawing/2014/main" id="{346AC569-510D-DF50-1BCF-5A31294CA0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E122A2-A9A7-5529-0C09-3EA32F97D1A5}"/>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101288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9049A-0506-C21A-A77F-1CC58B795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60A7C5-5B95-2311-607E-EC8E1AE90376}"/>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4" name="Footer Placeholder 3">
            <a:extLst>
              <a:ext uri="{FF2B5EF4-FFF2-40B4-BE49-F238E27FC236}">
                <a16:creationId xmlns:a16="http://schemas.microsoft.com/office/drawing/2014/main" id="{883DE2A9-2CB8-344D-32BF-A2EA413CBF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A497C6-C788-81B9-46C5-F060F01C402F}"/>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141467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058F23-418F-2FFB-74EC-A42E1AE33EA6}"/>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3" name="Footer Placeholder 2">
            <a:extLst>
              <a:ext uri="{FF2B5EF4-FFF2-40B4-BE49-F238E27FC236}">
                <a16:creationId xmlns:a16="http://schemas.microsoft.com/office/drawing/2014/main" id="{6F2FD47F-0B14-8711-1800-97DDFDDC21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859962-AC24-8511-F345-227BE2228594}"/>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187642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7882-B997-8300-369C-56EE2D1B7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E3DDE8-4CC6-B588-05B6-62DC9C7EE4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3D5C15-31DB-2BD5-D0C1-5383B48ED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CFA4AA-FB8C-26CE-A4A2-F61F0D92BF2F}"/>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6" name="Footer Placeholder 5">
            <a:extLst>
              <a:ext uri="{FF2B5EF4-FFF2-40B4-BE49-F238E27FC236}">
                <a16:creationId xmlns:a16="http://schemas.microsoft.com/office/drawing/2014/main" id="{0463554E-565E-7C3A-898C-06F7619D0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8520F-9E58-59A4-B94E-0FCE3C5DCAD6}"/>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96574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02FE-50DA-7E01-0422-8375573E2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6B796E-6826-337A-6855-CD816FAD98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2BF4AC-1C01-0C2F-2F68-304E88873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96358C-DDF0-7F45-28FA-5BE2807A1588}"/>
              </a:ext>
            </a:extLst>
          </p:cNvPr>
          <p:cNvSpPr>
            <a:spLocks noGrp="1"/>
          </p:cNvSpPr>
          <p:nvPr>
            <p:ph type="dt" sz="half" idx="10"/>
          </p:nvPr>
        </p:nvSpPr>
        <p:spPr/>
        <p:txBody>
          <a:bodyPr/>
          <a:lstStyle/>
          <a:p>
            <a:fld id="{1C62FC09-7401-4252-AD48-58205A0740A5}" type="datetimeFigureOut">
              <a:rPr lang="en-US" smtClean="0"/>
              <a:t>5/8/2023</a:t>
            </a:fld>
            <a:endParaRPr lang="en-US"/>
          </a:p>
        </p:txBody>
      </p:sp>
      <p:sp>
        <p:nvSpPr>
          <p:cNvPr id="6" name="Footer Placeholder 5">
            <a:extLst>
              <a:ext uri="{FF2B5EF4-FFF2-40B4-BE49-F238E27FC236}">
                <a16:creationId xmlns:a16="http://schemas.microsoft.com/office/drawing/2014/main" id="{7822B3BD-A67E-6691-6E9B-D60DA2D3E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27365E-6B08-3DF2-CE8C-262581D56A78}"/>
              </a:ext>
            </a:extLst>
          </p:cNvPr>
          <p:cNvSpPr>
            <a:spLocks noGrp="1"/>
          </p:cNvSpPr>
          <p:nvPr>
            <p:ph type="sldNum" sz="quarter" idx="12"/>
          </p:nvPr>
        </p:nvSpPr>
        <p:spPr/>
        <p:txBody>
          <a:bodyPr/>
          <a:lstStyle/>
          <a:p>
            <a:fld id="{47D62C36-A679-42E3-8C77-454CE56D130D}" type="slidenum">
              <a:rPr lang="en-US" smtClean="0"/>
              <a:t>‹#›</a:t>
            </a:fld>
            <a:endParaRPr lang="en-US"/>
          </a:p>
        </p:txBody>
      </p:sp>
    </p:spTree>
    <p:extLst>
      <p:ext uri="{BB962C8B-B14F-4D97-AF65-F5344CB8AC3E}">
        <p14:creationId xmlns:p14="http://schemas.microsoft.com/office/powerpoint/2010/main" val="388035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4CD3E-A60A-FA3A-99D3-FD4DB8875C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06D605-8A2A-5B9B-2DCE-BFAC7BCB60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2A690-7BAC-7E3A-B52C-BEA832260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2FC09-7401-4252-AD48-58205A0740A5}" type="datetimeFigureOut">
              <a:rPr lang="en-US" smtClean="0"/>
              <a:t>5/8/2023</a:t>
            </a:fld>
            <a:endParaRPr lang="en-US"/>
          </a:p>
        </p:txBody>
      </p:sp>
      <p:sp>
        <p:nvSpPr>
          <p:cNvPr id="5" name="Footer Placeholder 4">
            <a:extLst>
              <a:ext uri="{FF2B5EF4-FFF2-40B4-BE49-F238E27FC236}">
                <a16:creationId xmlns:a16="http://schemas.microsoft.com/office/drawing/2014/main" id="{681B0DAC-33FB-C9AB-11AE-58A066204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6BB59B-B05C-369E-145F-A433CC17C1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62C36-A679-42E3-8C77-454CE56D130D}" type="slidenum">
              <a:rPr lang="en-US" smtClean="0"/>
              <a:t>‹#›</a:t>
            </a:fld>
            <a:endParaRPr lang="en-US"/>
          </a:p>
        </p:txBody>
      </p:sp>
    </p:spTree>
    <p:extLst>
      <p:ext uri="{BB962C8B-B14F-4D97-AF65-F5344CB8AC3E}">
        <p14:creationId xmlns:p14="http://schemas.microsoft.com/office/powerpoint/2010/main" val="3183177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Stock Market Bar Graph">
            <a:extLst>
              <a:ext uri="{FF2B5EF4-FFF2-40B4-BE49-F238E27FC236}">
                <a16:creationId xmlns:a16="http://schemas.microsoft.com/office/drawing/2014/main" id="{E4CBEF11-D02B-CF68-2BA3-62AD328624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6"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3D947-D51F-A36A-B9F7-13DC33A8CDD7}"/>
              </a:ext>
            </a:extLst>
          </p:cNvPr>
          <p:cNvSpPr>
            <a:spLocks noGrp="1"/>
          </p:cNvSpPr>
          <p:nvPr>
            <p:ph type="ctrTitle"/>
          </p:nvPr>
        </p:nvSpPr>
        <p:spPr>
          <a:xfrm>
            <a:off x="625515" y="1868578"/>
            <a:ext cx="9496214" cy="3569242"/>
          </a:xfrm>
        </p:spPr>
        <p:txBody>
          <a:bodyPr anchor="t">
            <a:normAutofit/>
          </a:bodyPr>
          <a:lstStyle/>
          <a:p>
            <a:pPr algn="l"/>
            <a:r>
              <a:rPr lang="en-US" sz="4800" b="1"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Behind the Screen: </a:t>
            </a:r>
            <a:br>
              <a:rPr lang="en-US" sz="4800" b="1"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800" b="1"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The Damaging Effects of Algorithmic Bias on </a:t>
            </a:r>
            <a:r>
              <a:rPr lang="en-US" sz="4800" b="1" kern="100" dirty="0">
                <a:solidFill>
                  <a:srgbClr val="FFFFFF"/>
                </a:solidFill>
                <a:latin typeface="Times New Roman" panose="02020603050405020304" pitchFamily="18" charset="0"/>
                <a:ea typeface="Calibri" panose="020F0502020204030204" pitchFamily="34" charset="0"/>
                <a:cs typeface="Times New Roman" panose="02020603050405020304" pitchFamily="18" charset="0"/>
              </a:rPr>
              <a:t>S</a:t>
            </a:r>
            <a:r>
              <a:rPr lang="en-US" sz="4800" b="1"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ocial </a:t>
            </a:r>
            <a:r>
              <a:rPr lang="en-US" sz="4800" b="1" kern="100" dirty="0">
                <a:solidFill>
                  <a:srgbClr val="FFFFFF"/>
                </a:solidFill>
                <a:latin typeface="Times New Roman" panose="02020603050405020304" pitchFamily="18" charset="0"/>
                <a:ea typeface="Calibri" panose="020F0502020204030204" pitchFamily="34" charset="0"/>
                <a:cs typeface="Times New Roman" panose="02020603050405020304" pitchFamily="18" charset="0"/>
              </a:rPr>
              <a:t>M</a:t>
            </a:r>
            <a:r>
              <a:rPr lang="en-US" sz="4800" b="1"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edia</a:t>
            </a:r>
            <a:endParaRPr lang="en-US" sz="4800" dirty="0">
              <a:solidFill>
                <a:srgbClr val="FFFFFF"/>
              </a:solidFill>
            </a:endParaRPr>
          </a:p>
        </p:txBody>
      </p:sp>
      <p:sp>
        <p:nvSpPr>
          <p:cNvPr id="3" name="Subtitle 2">
            <a:extLst>
              <a:ext uri="{FF2B5EF4-FFF2-40B4-BE49-F238E27FC236}">
                <a16:creationId xmlns:a16="http://schemas.microsoft.com/office/drawing/2014/main" id="{2A9435F3-5E5A-9667-2D11-EA5CC3BBDFD6}"/>
              </a:ext>
            </a:extLst>
          </p:cNvPr>
          <p:cNvSpPr>
            <a:spLocks noGrp="1"/>
          </p:cNvSpPr>
          <p:nvPr>
            <p:ph type="subTitle" idx="1"/>
          </p:nvPr>
        </p:nvSpPr>
        <p:spPr>
          <a:xfrm>
            <a:off x="643466" y="4551037"/>
            <a:ext cx="5449479" cy="1578054"/>
          </a:xfrm>
        </p:spPr>
        <p:txBody>
          <a:bodyPr anchor="b">
            <a:normAutofit/>
          </a:bodyPr>
          <a:lstStyle/>
          <a:p>
            <a:pPr algn="l"/>
            <a:r>
              <a:rPr lang="en-US" sz="2000" b="1" dirty="0">
                <a:solidFill>
                  <a:srgbClr val="FFFFFF"/>
                </a:solidFill>
                <a:latin typeface="Times New Roman" panose="02020603050405020304" pitchFamily="18" charset="0"/>
                <a:cs typeface="Times New Roman" panose="02020603050405020304" pitchFamily="18" charset="0"/>
              </a:rPr>
              <a:t>Group 7:</a:t>
            </a:r>
          </a:p>
          <a:p>
            <a:pPr algn="l"/>
            <a:r>
              <a:rPr lang="en-US" sz="2000" b="1" kern="1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Harshitha Peddi</a:t>
            </a:r>
          </a:p>
          <a:p>
            <a:pPr algn="l"/>
            <a:r>
              <a:rPr lang="en-US" sz="2000" b="1" kern="1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Manikya</a:t>
            </a:r>
            <a:r>
              <a:rPr lang="en-US" sz="2000" b="1" kern="1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Deepika </a:t>
            </a:r>
            <a:r>
              <a:rPr lang="en-US" sz="2000" b="1" kern="1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Eadara</a:t>
            </a:r>
            <a:endParaRPr lang="en-US" sz="2000" b="1" kern="100"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sz="2000" b="1" kern="1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Taravat</a:t>
            </a:r>
            <a:r>
              <a:rPr lang="en-US" sz="2000" b="1" kern="1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kern="1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Ashabi</a:t>
            </a:r>
            <a:endParaRPr lang="en-US" sz="2000" b="1" dirty="0">
              <a:solidFill>
                <a:srgbClr val="FFFFFF"/>
              </a:solidFill>
              <a:latin typeface="Times New Roman" panose="02020603050405020304" pitchFamily="18" charset="0"/>
              <a:cs typeface="Times New Roman" panose="02020603050405020304" pitchFamily="18" charset="0"/>
            </a:endParaRPr>
          </a:p>
          <a:p>
            <a:pPr algn="l"/>
            <a:endParaRPr lang="en-US" sz="2000"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42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637F3-4114-07A6-CF9E-1FC9E9D6BCD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Results</a:t>
            </a:r>
          </a:p>
        </p:txBody>
      </p:sp>
      <p:pic>
        <p:nvPicPr>
          <p:cNvPr id="4" name="Content Placeholder 3" descr="A picture containing text, screenshot, font, number&#10;&#10;Description automatically generated">
            <a:extLst>
              <a:ext uri="{FF2B5EF4-FFF2-40B4-BE49-F238E27FC236}">
                <a16:creationId xmlns:a16="http://schemas.microsoft.com/office/drawing/2014/main" id="{5E4FBD8B-CA7C-CAF7-25F4-CF3B43E7C7DD}"/>
              </a:ext>
            </a:extLst>
          </p:cNvPr>
          <p:cNvPicPr>
            <a:picLocks noGrp="1" noChangeAspect="1"/>
          </p:cNvPicPr>
          <p:nvPr>
            <p:ph idx="1"/>
          </p:nvPr>
        </p:nvPicPr>
        <p:blipFill>
          <a:blip r:embed="rId2"/>
          <a:stretch>
            <a:fillRect/>
          </a:stretch>
        </p:blipFill>
        <p:spPr>
          <a:xfrm>
            <a:off x="1382201" y="1610293"/>
            <a:ext cx="9427598" cy="4595955"/>
          </a:xfrm>
          <a:prstGeom prst="rect">
            <a:avLst/>
          </a:prstGeom>
        </p:spPr>
      </p:pic>
      <p:sp>
        <p:nvSpPr>
          <p:cNvPr id="7" name="TextBox 6">
            <a:extLst>
              <a:ext uri="{FF2B5EF4-FFF2-40B4-BE49-F238E27FC236}">
                <a16:creationId xmlns:a16="http://schemas.microsoft.com/office/drawing/2014/main" id="{4349DF6E-139B-6F1B-B6CE-ED3414E2D47C}"/>
              </a:ext>
            </a:extLst>
          </p:cNvPr>
          <p:cNvSpPr txBox="1"/>
          <p:nvPr/>
        </p:nvSpPr>
        <p:spPr>
          <a:xfrm>
            <a:off x="4881834" y="245096"/>
            <a:ext cx="2560320" cy="369332"/>
          </a:xfrm>
          <a:prstGeom prst="rect">
            <a:avLst/>
          </a:prstGeom>
          <a:noFill/>
        </p:spPr>
        <p:txBody>
          <a:bodyPr wrap="square" rtlCol="0">
            <a:spAutoFit/>
          </a:bodyPr>
          <a:lstStyle/>
          <a:p>
            <a:pPr algn="ctr"/>
            <a:r>
              <a:rPr lang="en-US" b="1" dirty="0"/>
              <a:t>Research Question 3</a:t>
            </a:r>
          </a:p>
        </p:txBody>
      </p:sp>
    </p:spTree>
    <p:extLst>
      <p:ext uri="{BB962C8B-B14F-4D97-AF65-F5344CB8AC3E}">
        <p14:creationId xmlns:p14="http://schemas.microsoft.com/office/powerpoint/2010/main" val="262907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C6D96-C82C-75EC-2F19-808E98A42D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Results</a:t>
            </a:r>
          </a:p>
        </p:txBody>
      </p:sp>
      <p:pic>
        <p:nvPicPr>
          <p:cNvPr id="4" name="Content Placeholder 3" descr="A picture containing text, screenshot, font, line&#10;&#10;Description automatically generated">
            <a:extLst>
              <a:ext uri="{FF2B5EF4-FFF2-40B4-BE49-F238E27FC236}">
                <a16:creationId xmlns:a16="http://schemas.microsoft.com/office/drawing/2014/main" id="{22740867-5503-936F-6FED-FE5CB8A7B0AE}"/>
              </a:ext>
            </a:extLst>
          </p:cNvPr>
          <p:cNvPicPr>
            <a:picLocks noGrp="1" noChangeAspect="1"/>
          </p:cNvPicPr>
          <p:nvPr>
            <p:ph idx="1"/>
          </p:nvPr>
        </p:nvPicPr>
        <p:blipFill>
          <a:blip r:embed="rId2"/>
          <a:stretch>
            <a:fillRect/>
          </a:stretch>
        </p:blipFill>
        <p:spPr>
          <a:xfrm>
            <a:off x="1893916" y="1665067"/>
            <a:ext cx="8404167" cy="4622292"/>
          </a:xfrm>
          <a:prstGeom prst="rect">
            <a:avLst/>
          </a:prstGeom>
        </p:spPr>
      </p:pic>
      <p:sp>
        <p:nvSpPr>
          <p:cNvPr id="5" name="TextBox 4">
            <a:extLst>
              <a:ext uri="{FF2B5EF4-FFF2-40B4-BE49-F238E27FC236}">
                <a16:creationId xmlns:a16="http://schemas.microsoft.com/office/drawing/2014/main" id="{8CD9991F-0B49-0BE3-9D03-51C809E969B3}"/>
              </a:ext>
            </a:extLst>
          </p:cNvPr>
          <p:cNvSpPr txBox="1"/>
          <p:nvPr/>
        </p:nvSpPr>
        <p:spPr>
          <a:xfrm>
            <a:off x="4881834" y="230946"/>
            <a:ext cx="2560320" cy="369332"/>
          </a:xfrm>
          <a:prstGeom prst="rect">
            <a:avLst/>
          </a:prstGeom>
          <a:noFill/>
        </p:spPr>
        <p:txBody>
          <a:bodyPr wrap="square" rtlCol="0">
            <a:spAutoFit/>
          </a:bodyPr>
          <a:lstStyle/>
          <a:p>
            <a:pPr algn="ctr"/>
            <a:r>
              <a:rPr lang="en-US" b="1" dirty="0"/>
              <a:t>Research Question 4</a:t>
            </a:r>
          </a:p>
        </p:txBody>
      </p:sp>
    </p:spTree>
    <p:extLst>
      <p:ext uri="{BB962C8B-B14F-4D97-AF65-F5344CB8AC3E}">
        <p14:creationId xmlns:p14="http://schemas.microsoft.com/office/powerpoint/2010/main" val="107577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C6D96-C82C-75EC-2F19-808E98A42D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Results</a:t>
            </a:r>
          </a:p>
        </p:txBody>
      </p:sp>
      <p:pic>
        <p:nvPicPr>
          <p:cNvPr id="7" name="Content Placeholder 4" descr="Chart, bar chart&#10;&#10;Description automatically generated">
            <a:extLst>
              <a:ext uri="{FF2B5EF4-FFF2-40B4-BE49-F238E27FC236}">
                <a16:creationId xmlns:a16="http://schemas.microsoft.com/office/drawing/2014/main" id="{431E673F-D5EA-3D85-20AA-EF49F34F98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3" t="4042" r="25456" b="35717"/>
          <a:stretch/>
        </p:blipFill>
        <p:spPr>
          <a:xfrm>
            <a:off x="2267098" y="1635760"/>
            <a:ext cx="7657804" cy="4704080"/>
          </a:xfrm>
        </p:spPr>
      </p:pic>
      <p:sp>
        <p:nvSpPr>
          <p:cNvPr id="8" name="TextBox 7">
            <a:extLst>
              <a:ext uri="{FF2B5EF4-FFF2-40B4-BE49-F238E27FC236}">
                <a16:creationId xmlns:a16="http://schemas.microsoft.com/office/drawing/2014/main" id="{74EDA173-2B63-5911-D963-2A8BE37F9C38}"/>
              </a:ext>
            </a:extLst>
          </p:cNvPr>
          <p:cNvSpPr txBox="1"/>
          <p:nvPr/>
        </p:nvSpPr>
        <p:spPr>
          <a:xfrm>
            <a:off x="4815840" y="219629"/>
            <a:ext cx="2560320" cy="369332"/>
          </a:xfrm>
          <a:prstGeom prst="rect">
            <a:avLst/>
          </a:prstGeom>
          <a:noFill/>
        </p:spPr>
        <p:txBody>
          <a:bodyPr wrap="square" rtlCol="0">
            <a:spAutoFit/>
          </a:bodyPr>
          <a:lstStyle/>
          <a:p>
            <a:pPr algn="ctr"/>
            <a:r>
              <a:rPr lang="en-US" b="1" dirty="0"/>
              <a:t>Research Question 5</a:t>
            </a:r>
          </a:p>
        </p:txBody>
      </p:sp>
    </p:spTree>
    <p:extLst>
      <p:ext uri="{BB962C8B-B14F-4D97-AF65-F5344CB8AC3E}">
        <p14:creationId xmlns:p14="http://schemas.microsoft.com/office/powerpoint/2010/main" val="421879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279BCC6F-38FA-AB60-B2CB-E1F43192784F}"/>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0652D8-E803-ABC3-0483-FB6EEC133E0F}"/>
              </a:ext>
            </a:extLst>
          </p:cNvPr>
          <p:cNvSpPr>
            <a:spLocks noGrp="1"/>
          </p:cNvSpPr>
          <p:nvPr>
            <p:ph type="title"/>
          </p:nvPr>
        </p:nvSpPr>
        <p:spPr>
          <a:xfrm>
            <a:off x="609737" y="534289"/>
            <a:ext cx="3822189" cy="1899912"/>
          </a:xfrm>
        </p:spPr>
        <p:txBody>
          <a:bodyPr>
            <a:normAutofit/>
          </a:bodyPr>
          <a:lstStyle/>
          <a:p>
            <a:r>
              <a:rPr lang="en-US" sz="4000" b="1" dirty="0"/>
              <a:t>Future Work	</a:t>
            </a:r>
          </a:p>
        </p:txBody>
      </p:sp>
      <p:sp>
        <p:nvSpPr>
          <p:cNvPr id="52" name="Content Placeholder 2">
            <a:extLst>
              <a:ext uri="{FF2B5EF4-FFF2-40B4-BE49-F238E27FC236}">
                <a16:creationId xmlns:a16="http://schemas.microsoft.com/office/drawing/2014/main" id="{910B70A5-C775-317F-1265-5F6FB893E7CE}"/>
              </a:ext>
            </a:extLst>
          </p:cNvPr>
          <p:cNvSpPr>
            <a:spLocks noGrp="1"/>
          </p:cNvSpPr>
          <p:nvPr>
            <p:ph idx="1"/>
          </p:nvPr>
        </p:nvSpPr>
        <p:spPr>
          <a:xfrm>
            <a:off x="609736" y="2434201"/>
            <a:ext cx="3822189" cy="3742762"/>
          </a:xfrm>
        </p:spPr>
        <p:txBody>
          <a:bodyPr>
            <a:normAutofit/>
          </a:bodyPr>
          <a:lstStyle/>
          <a:p>
            <a:r>
              <a:rPr lang="en-US" sz="1900" dirty="0">
                <a:effectLst/>
                <a:latin typeface="Times New Roman" panose="02020603050405020304" pitchFamily="18" charset="0"/>
                <a:ea typeface="Calibri" panose="020F0502020204030204" pitchFamily="34" charset="0"/>
              </a:rPr>
              <a:t>Diving into social media's impact on work-life balance and career moves</a:t>
            </a:r>
          </a:p>
          <a:p>
            <a:r>
              <a:rPr lang="en-US" sz="1900" dirty="0">
                <a:effectLst/>
                <a:latin typeface="Times New Roman" panose="02020603050405020304" pitchFamily="18" charset="0"/>
                <a:ea typeface="Calibri" panose="020F0502020204030204" pitchFamily="34" charset="0"/>
              </a:rPr>
              <a:t>Testing the effectiveness of digital wellbeing tools</a:t>
            </a:r>
            <a:endParaRPr lang="en-US" sz="1900" dirty="0">
              <a:latin typeface="Times New Roman" panose="02020603050405020304" pitchFamily="18" charset="0"/>
              <a:ea typeface="Calibri" panose="020F0502020204030204" pitchFamily="34" charset="0"/>
            </a:endParaRPr>
          </a:p>
          <a:p>
            <a:r>
              <a:rPr lang="en-US" sz="1900" dirty="0">
                <a:effectLst/>
                <a:latin typeface="Times New Roman" panose="02020603050405020304" pitchFamily="18" charset="0"/>
                <a:ea typeface="Calibri" panose="020F0502020204030204" pitchFamily="34" charset="0"/>
              </a:rPr>
              <a:t>Measuring the success of teaching responsible social media use</a:t>
            </a:r>
          </a:p>
          <a:p>
            <a:r>
              <a:rPr lang="en-US" sz="1900" dirty="0">
                <a:effectLst/>
                <a:latin typeface="Times New Roman" panose="02020603050405020304" pitchFamily="18" charset="0"/>
                <a:ea typeface="Calibri" panose="020F0502020204030204" pitchFamily="34" charset="0"/>
              </a:rPr>
              <a:t>Studying the role of social media algorithms in mental health</a:t>
            </a:r>
            <a:endParaRPr lang="en-US" sz="1900" dirty="0">
              <a:latin typeface="Times New Roman" panose="02020603050405020304" pitchFamily="18" charset="0"/>
              <a:ea typeface="Calibri" panose="020F0502020204030204" pitchFamily="34" charset="0"/>
            </a:endParaRPr>
          </a:p>
          <a:p>
            <a:r>
              <a:rPr lang="en-US" sz="1900" dirty="0">
                <a:effectLst/>
                <a:latin typeface="Times New Roman" panose="02020603050405020304" pitchFamily="18" charset="0"/>
                <a:ea typeface="Calibri" panose="020F0502020204030204" pitchFamily="34" charset="0"/>
              </a:rPr>
              <a:t>Finding ways to fight social media's negative effects</a:t>
            </a:r>
            <a:endParaRPr lang="en-US" sz="1900" dirty="0"/>
          </a:p>
        </p:txBody>
      </p:sp>
    </p:spTree>
    <p:extLst>
      <p:ext uri="{BB962C8B-B14F-4D97-AF65-F5344CB8AC3E}">
        <p14:creationId xmlns:p14="http://schemas.microsoft.com/office/powerpoint/2010/main" val="272281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s in a line and one question mark is lit">
            <a:extLst>
              <a:ext uri="{FF2B5EF4-FFF2-40B4-BE49-F238E27FC236}">
                <a16:creationId xmlns:a16="http://schemas.microsoft.com/office/drawing/2014/main" id="{82DF3A0F-1CE8-92BE-4340-43D5F30A49EE}"/>
              </a:ext>
            </a:extLst>
          </p:cNvPr>
          <p:cNvPicPr>
            <a:picLocks noChangeAspect="1"/>
          </p:cNvPicPr>
          <p:nvPr/>
        </p:nvPicPr>
        <p:blipFill rotWithShape="1">
          <a:blip r:embed="rId2"/>
          <a:srcRect l="792" r="14835" b="-1"/>
          <a:stretch/>
        </p:blipFill>
        <p:spPr>
          <a:xfrm>
            <a:off x="20" y="10"/>
            <a:ext cx="8668492" cy="6857990"/>
          </a:xfrm>
          <a:prstGeom prst="rect">
            <a:avLst/>
          </a:prstGeom>
        </p:spPr>
      </p:pic>
      <p:sp>
        <p:nvSpPr>
          <p:cNvPr id="10" name="Rectangle 9">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BCF2B2-2EB6-7364-8932-38A23ED7033F}"/>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dirty="0"/>
              <a:t>Any questions?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198A7-39A3-019A-8362-A81A7A25F0E7}"/>
              </a:ext>
            </a:extLst>
          </p:cNvPr>
          <p:cNvSpPr>
            <a:spLocks noGrp="1"/>
          </p:cNvSpPr>
          <p:nvPr>
            <p:ph type="ctrTitle"/>
          </p:nvPr>
        </p:nvSpPr>
        <p:spPr>
          <a:xfrm>
            <a:off x="4853988" y="320041"/>
            <a:ext cx="6707084" cy="3892668"/>
          </a:xfrm>
        </p:spPr>
        <p:txBody>
          <a:bodyPr>
            <a:normAutofit/>
          </a:bodyPr>
          <a:lstStyle/>
          <a:p>
            <a:pPr algn="l"/>
            <a:r>
              <a:rPr lang="en-US" sz="6600"/>
              <a:t>Thank You</a:t>
            </a:r>
          </a:p>
        </p:txBody>
      </p:sp>
      <p:pic>
        <p:nvPicPr>
          <p:cNvPr id="6" name="Graphic 5" descr="Smiling Face with No Fill">
            <a:extLst>
              <a:ext uri="{FF2B5EF4-FFF2-40B4-BE49-F238E27FC236}">
                <a16:creationId xmlns:a16="http://schemas.microsoft.com/office/drawing/2014/main" id="{C6C221CB-0102-FC19-2909-644858D59E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4087368" cy="4087368"/>
          </a:xfrm>
          <a:prstGeom prst="rect">
            <a:avLst/>
          </a:prstGeom>
        </p:spPr>
      </p:pic>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97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484B5-30FF-9391-76C0-F56FD372C960}"/>
              </a:ext>
            </a:extLst>
          </p:cNvPr>
          <p:cNvSpPr>
            <a:spLocks noGrp="1"/>
          </p:cNvSpPr>
          <p:nvPr>
            <p:ph type="title"/>
          </p:nvPr>
        </p:nvSpPr>
        <p:spPr>
          <a:xfrm>
            <a:off x="640080" y="325369"/>
            <a:ext cx="4368602" cy="1956841"/>
          </a:xfrm>
        </p:spPr>
        <p:txBody>
          <a:bodyPr anchor="b">
            <a:normAutofit/>
          </a:bodyPr>
          <a:lstStyle/>
          <a:p>
            <a:r>
              <a:rPr lang="en-US" sz="5400"/>
              <a:t>Agenda</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84A898-0895-53D9-432E-25E5DC0B3EEC}"/>
              </a:ext>
            </a:extLst>
          </p:cNvPr>
          <p:cNvSpPr>
            <a:spLocks noGrp="1"/>
          </p:cNvSpPr>
          <p:nvPr>
            <p:ph idx="1"/>
          </p:nvPr>
        </p:nvSpPr>
        <p:spPr>
          <a:xfrm>
            <a:off x="640080" y="2872899"/>
            <a:ext cx="4243589" cy="3320668"/>
          </a:xfrm>
        </p:spPr>
        <p:txBody>
          <a:bodyPr>
            <a:normAutofit/>
          </a:bodyPr>
          <a:lstStyle/>
          <a:p>
            <a:r>
              <a:rPr lang="en-US" sz="2200" dirty="0"/>
              <a:t>Introduction</a:t>
            </a:r>
          </a:p>
          <a:p>
            <a:r>
              <a:rPr lang="en-US" sz="2200" dirty="0"/>
              <a:t>Problem Statement</a:t>
            </a:r>
          </a:p>
          <a:p>
            <a:r>
              <a:rPr lang="en-US" sz="2200" dirty="0"/>
              <a:t>Aim of the project</a:t>
            </a:r>
          </a:p>
          <a:p>
            <a:r>
              <a:rPr lang="en-US" sz="2200" dirty="0"/>
              <a:t>Approach for the project</a:t>
            </a:r>
          </a:p>
          <a:p>
            <a:r>
              <a:rPr lang="en-US" sz="2200" dirty="0"/>
              <a:t>Used Technologies</a:t>
            </a:r>
          </a:p>
          <a:p>
            <a:r>
              <a:rPr lang="en-US" sz="2200" dirty="0"/>
              <a:t>Results</a:t>
            </a:r>
          </a:p>
          <a:p>
            <a:r>
              <a:rPr lang="en-US" sz="2200" dirty="0"/>
              <a:t>Future work</a:t>
            </a:r>
          </a:p>
        </p:txBody>
      </p:sp>
      <p:pic>
        <p:nvPicPr>
          <p:cNvPr id="15" name="Picture 4" descr="Working space background">
            <a:extLst>
              <a:ext uri="{FF2B5EF4-FFF2-40B4-BE49-F238E27FC236}">
                <a16:creationId xmlns:a16="http://schemas.microsoft.com/office/drawing/2014/main" id="{371FCD3D-6CDA-C7EE-94E6-46F435D22CF8}"/>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9435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 descr="Top shot of a representation of networks with stick figures.">
            <a:extLst>
              <a:ext uri="{FF2B5EF4-FFF2-40B4-BE49-F238E27FC236}">
                <a16:creationId xmlns:a16="http://schemas.microsoft.com/office/drawing/2014/main" id="{8886364C-52C2-2A08-A798-A717B4C20FD9}"/>
              </a:ext>
            </a:extLst>
          </p:cNvPr>
          <p:cNvPicPr>
            <a:picLocks noChangeAspect="1"/>
          </p:cNvPicPr>
          <p:nvPr/>
        </p:nvPicPr>
        <p:blipFill rotWithShape="1">
          <a:blip r:embed="rId2"/>
          <a:srcRect l="41438" r="17605"/>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54C577CF-2B94-5E67-847E-F1F9B71E6288}"/>
              </a:ext>
            </a:extLst>
          </p:cNvPr>
          <p:cNvSpPr>
            <a:spLocks noGrp="1"/>
          </p:cNvSpPr>
          <p:nvPr>
            <p:ph type="title"/>
          </p:nvPr>
        </p:nvSpPr>
        <p:spPr>
          <a:xfrm>
            <a:off x="1137034" y="609600"/>
            <a:ext cx="6831188" cy="1322887"/>
          </a:xfrm>
        </p:spPr>
        <p:txBody>
          <a:bodyPr>
            <a:normAutofit/>
          </a:bodyPr>
          <a:lstStyle/>
          <a:p>
            <a:r>
              <a:rPr lang="en-US" b="1" dirty="0"/>
              <a:t>Introduction</a:t>
            </a:r>
          </a:p>
        </p:txBody>
      </p:sp>
      <p:sp>
        <p:nvSpPr>
          <p:cNvPr id="47" name="Content Placeholder 2">
            <a:extLst>
              <a:ext uri="{FF2B5EF4-FFF2-40B4-BE49-F238E27FC236}">
                <a16:creationId xmlns:a16="http://schemas.microsoft.com/office/drawing/2014/main" id="{096CB459-E48E-2657-A5EC-15B1BC42E860}"/>
              </a:ext>
            </a:extLst>
          </p:cNvPr>
          <p:cNvSpPr>
            <a:spLocks noGrp="1"/>
          </p:cNvSpPr>
          <p:nvPr>
            <p:ph idx="1"/>
          </p:nvPr>
        </p:nvSpPr>
        <p:spPr>
          <a:xfrm>
            <a:off x="1137035" y="2194102"/>
            <a:ext cx="6516216" cy="3908585"/>
          </a:xfrm>
        </p:spPr>
        <p:txBody>
          <a:bodyPr>
            <a:normAutofit/>
          </a:bodyPr>
          <a:lstStyle/>
          <a:p>
            <a:r>
              <a:rPr lang="en-US" sz="2000" kern="0" dirty="0">
                <a:effectLst/>
                <a:latin typeface="Times New Roman" panose="02020603050405020304" pitchFamily="18" charset="0"/>
                <a:ea typeface="Times New Roman" panose="02020603050405020304" pitchFamily="18" charset="0"/>
              </a:rPr>
              <a:t>Usage and accessibility of social media platforms have consistently increased.</a:t>
            </a:r>
          </a:p>
          <a:p>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People desire to be on various social media platforms as they see it as their ability to stay interconnected with their online community. </a:t>
            </a:r>
          </a:p>
          <a:p>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The fear of missing out drives people to spend more time on social media to stay up to date on current events.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73207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ld map formed by people united">
            <a:extLst>
              <a:ext uri="{FF2B5EF4-FFF2-40B4-BE49-F238E27FC236}">
                <a16:creationId xmlns:a16="http://schemas.microsoft.com/office/drawing/2014/main" id="{D3C300C3-35DC-197A-708E-C484B9234CDA}"/>
              </a:ext>
            </a:extLst>
          </p:cNvPr>
          <p:cNvPicPr>
            <a:picLocks noChangeAspect="1"/>
          </p:cNvPicPr>
          <p:nvPr/>
        </p:nvPicPr>
        <p:blipFill rotWithShape="1">
          <a:blip r:embed="rId2"/>
          <a:srcRect l="9951" r="6859" b="-1"/>
          <a:stretch/>
        </p:blipFill>
        <p:spPr>
          <a:xfrm>
            <a:off x="1" y="10"/>
            <a:ext cx="8757919"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FD441A-7455-1623-EA47-DB04EA6CEA7F}"/>
              </a:ext>
            </a:extLst>
          </p:cNvPr>
          <p:cNvSpPr>
            <a:spLocks noGrp="1"/>
          </p:cNvSpPr>
          <p:nvPr>
            <p:ph type="title"/>
          </p:nvPr>
        </p:nvSpPr>
        <p:spPr>
          <a:xfrm>
            <a:off x="8171183" y="605409"/>
            <a:ext cx="3822189" cy="1899912"/>
          </a:xfrm>
        </p:spPr>
        <p:txBody>
          <a:bodyPr>
            <a:normAutofit/>
          </a:bodyPr>
          <a:lstStyle/>
          <a:p>
            <a:r>
              <a:rPr lang="en-US" sz="4000" b="1" dirty="0"/>
              <a:t>Problem Statement</a:t>
            </a:r>
            <a:r>
              <a:rPr lang="en-US" sz="4000" dirty="0"/>
              <a:t>	</a:t>
            </a:r>
          </a:p>
        </p:txBody>
      </p:sp>
      <p:sp>
        <p:nvSpPr>
          <p:cNvPr id="3" name="Content Placeholder 2">
            <a:extLst>
              <a:ext uri="{FF2B5EF4-FFF2-40B4-BE49-F238E27FC236}">
                <a16:creationId xmlns:a16="http://schemas.microsoft.com/office/drawing/2014/main" id="{D78B46C4-61B9-EE13-CA80-EA93A7E0AAFE}"/>
              </a:ext>
            </a:extLst>
          </p:cNvPr>
          <p:cNvSpPr>
            <a:spLocks noGrp="1"/>
          </p:cNvSpPr>
          <p:nvPr>
            <p:ph idx="1"/>
          </p:nvPr>
        </p:nvSpPr>
        <p:spPr>
          <a:xfrm>
            <a:off x="8063417" y="2419842"/>
            <a:ext cx="3822189" cy="3742762"/>
          </a:xfrm>
        </p:spPr>
        <p:txBody>
          <a:bodyPr>
            <a:normAutofit/>
          </a:bodyPr>
          <a:lstStyle/>
          <a:p>
            <a:r>
              <a:rPr lang="en-US" sz="2000" kern="0" dirty="0">
                <a:effectLst/>
                <a:latin typeface="Times New Roman" panose="02020603050405020304" pitchFamily="18" charset="0"/>
                <a:ea typeface="Times New Roman" panose="02020603050405020304" pitchFamily="18" charset="0"/>
              </a:rPr>
              <a:t>People all around the world are spending hours daily on different social media platforms. The main problem is to investigate the impact of excessive social media use on users' mental and physical health, addressing the persistent concerns about this issue. </a:t>
            </a:r>
            <a:endParaRPr lang="en-US" sz="2000" dirty="0"/>
          </a:p>
        </p:txBody>
      </p:sp>
    </p:spTree>
    <p:extLst>
      <p:ext uri="{BB962C8B-B14F-4D97-AF65-F5344CB8AC3E}">
        <p14:creationId xmlns:p14="http://schemas.microsoft.com/office/powerpoint/2010/main" val="313530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9CE0235C-7965-7AF8-26F7-028F75E069B3}"/>
              </a:ext>
            </a:extLst>
          </p:cNvPr>
          <p:cNvPicPr>
            <a:picLocks noChangeAspect="1"/>
          </p:cNvPicPr>
          <p:nvPr/>
        </p:nvPicPr>
        <p:blipFill rotWithShape="1">
          <a:blip r:embed="rId2">
            <a:alphaModFix/>
          </a:blip>
          <a:srcRect l="43563" r="3992"/>
          <a:stretch/>
        </p:blipFill>
        <p:spPr>
          <a:xfrm>
            <a:off x="5844136" y="10"/>
            <a:ext cx="6394152" cy="6857990"/>
          </a:xfrm>
          <a:prstGeom prst="rect">
            <a:avLst/>
          </a:prstGeom>
        </p:spPr>
      </p:pic>
      <p:grpSp>
        <p:nvGrpSpPr>
          <p:cNvPr id="11" name="Group 10">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12" name="Freeform: Shape 11">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3639B76-FC32-4591-22C5-216993B201FF}"/>
              </a:ext>
            </a:extLst>
          </p:cNvPr>
          <p:cNvSpPr>
            <a:spLocks noGrp="1"/>
          </p:cNvSpPr>
          <p:nvPr>
            <p:ph type="title"/>
          </p:nvPr>
        </p:nvSpPr>
        <p:spPr>
          <a:xfrm>
            <a:off x="804672" y="819284"/>
            <a:ext cx="4803636" cy="1311664"/>
          </a:xfrm>
        </p:spPr>
        <p:txBody>
          <a:bodyPr anchor="b">
            <a:normAutofit/>
          </a:bodyPr>
          <a:lstStyle/>
          <a:p>
            <a:r>
              <a:rPr lang="en-US" sz="3600" b="1" dirty="0">
                <a:solidFill>
                  <a:schemeClr val="tx2"/>
                </a:solidFill>
                <a:latin typeface="Times New Roman" panose="02020603050405020304" pitchFamily="18" charset="0"/>
                <a:cs typeface="Times New Roman" panose="02020603050405020304" pitchFamily="18" charset="0"/>
              </a:rPr>
              <a:t>Aim of the project</a:t>
            </a:r>
          </a:p>
        </p:txBody>
      </p:sp>
      <p:sp>
        <p:nvSpPr>
          <p:cNvPr id="23" name="Content Placeholder 2">
            <a:extLst>
              <a:ext uri="{FF2B5EF4-FFF2-40B4-BE49-F238E27FC236}">
                <a16:creationId xmlns:a16="http://schemas.microsoft.com/office/drawing/2014/main" id="{D61E1F97-3C1F-B45E-F277-B4BAE017C44B}"/>
              </a:ext>
            </a:extLst>
          </p:cNvPr>
          <p:cNvSpPr>
            <a:spLocks noGrp="1"/>
          </p:cNvSpPr>
          <p:nvPr>
            <p:ph idx="1"/>
          </p:nvPr>
        </p:nvSpPr>
        <p:spPr>
          <a:xfrm>
            <a:off x="791316" y="2482871"/>
            <a:ext cx="4706803" cy="3555845"/>
          </a:xfrm>
        </p:spPr>
        <p:txBody>
          <a:bodyPr anchor="ctr">
            <a:normAutofit/>
          </a:bodyPr>
          <a:lstStyle/>
          <a:p>
            <a:r>
              <a:rPr lang="en-US" sz="1800" kern="0" dirty="0">
                <a:solidFill>
                  <a:schemeClr val="tx2"/>
                </a:solidFill>
                <a:effectLst/>
                <a:latin typeface="Times New Roman" panose="02020603050405020304" pitchFamily="18" charset="0"/>
                <a:ea typeface="Times New Roman" panose="02020603050405020304" pitchFamily="18" charset="0"/>
              </a:rPr>
              <a:t>To investigate the connection between social media usage and its impacts on peoples’ personal lives. </a:t>
            </a:r>
          </a:p>
          <a:p>
            <a:r>
              <a:rPr lang="en-US" sz="1800" kern="0" dirty="0">
                <a:solidFill>
                  <a:schemeClr val="tx2"/>
                </a:solidFill>
                <a:effectLst/>
                <a:latin typeface="Times New Roman" panose="02020603050405020304" pitchFamily="18" charset="0"/>
                <a:ea typeface="Times New Roman" panose="02020603050405020304" pitchFamily="18" charset="0"/>
              </a:rPr>
              <a:t>Personal handheld devices and the widespread use of social media platforms have caused people to spend more time on their smartphones, leading to concerns about the impact of social media on emotional, mental, and physical well-being. </a:t>
            </a:r>
            <a:endParaRPr lang="en-US" sz="1800" dirty="0">
              <a:solidFill>
                <a:schemeClr val="tx2"/>
              </a:solidFill>
            </a:endParaRPr>
          </a:p>
        </p:txBody>
      </p:sp>
    </p:spTree>
    <p:extLst>
      <p:ext uri="{BB962C8B-B14F-4D97-AF65-F5344CB8AC3E}">
        <p14:creationId xmlns:p14="http://schemas.microsoft.com/office/powerpoint/2010/main" val="1469745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67E45EF2-9725-6158-DC94-C6C1C6763969}"/>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AEA628-8229-3215-8A87-9393477B28B7}"/>
              </a:ext>
            </a:extLst>
          </p:cNvPr>
          <p:cNvSpPr>
            <a:spLocks noGrp="1"/>
          </p:cNvSpPr>
          <p:nvPr>
            <p:ph type="title"/>
          </p:nvPr>
        </p:nvSpPr>
        <p:spPr>
          <a:xfrm>
            <a:off x="7760072" y="436245"/>
            <a:ext cx="3822189" cy="1899912"/>
          </a:xfrm>
        </p:spPr>
        <p:txBody>
          <a:bodyPr>
            <a:normAutofit/>
          </a:bodyPr>
          <a:lstStyle/>
          <a:p>
            <a:r>
              <a:rPr lang="en-US" sz="4000" b="1" dirty="0"/>
              <a:t>Approach for the project</a:t>
            </a:r>
          </a:p>
        </p:txBody>
      </p:sp>
      <p:sp>
        <p:nvSpPr>
          <p:cNvPr id="3" name="Content Placeholder 2">
            <a:extLst>
              <a:ext uri="{FF2B5EF4-FFF2-40B4-BE49-F238E27FC236}">
                <a16:creationId xmlns:a16="http://schemas.microsoft.com/office/drawing/2014/main" id="{90CD34DD-EB64-F677-BA45-C294F0149927}"/>
              </a:ext>
            </a:extLst>
          </p:cNvPr>
          <p:cNvSpPr>
            <a:spLocks noGrp="1"/>
          </p:cNvSpPr>
          <p:nvPr>
            <p:ph idx="1"/>
          </p:nvPr>
        </p:nvSpPr>
        <p:spPr>
          <a:xfrm>
            <a:off x="7715322" y="2413881"/>
            <a:ext cx="3822189" cy="3742762"/>
          </a:xfrm>
        </p:spPr>
        <p:txBody>
          <a:bodyPr>
            <a:normAutofit/>
          </a:bodyPr>
          <a:lstStyle/>
          <a:p>
            <a:r>
              <a:rPr lang="en-US" sz="2000" dirty="0"/>
              <a:t>Data cleaning and preprocessing</a:t>
            </a:r>
          </a:p>
          <a:p>
            <a:r>
              <a:rPr lang="en-US" sz="2000" dirty="0"/>
              <a:t>Exploratory data analysis</a:t>
            </a:r>
          </a:p>
          <a:p>
            <a:r>
              <a:rPr lang="en-US" sz="2000" dirty="0"/>
              <a:t>Data modeling</a:t>
            </a:r>
          </a:p>
          <a:p>
            <a:r>
              <a:rPr lang="en-US" sz="2000" dirty="0"/>
              <a:t>Data visualization</a:t>
            </a:r>
          </a:p>
          <a:p>
            <a:endParaRPr lang="en-US" sz="2000" dirty="0"/>
          </a:p>
        </p:txBody>
      </p:sp>
    </p:spTree>
    <p:extLst>
      <p:ext uri="{BB962C8B-B14F-4D97-AF65-F5344CB8AC3E}">
        <p14:creationId xmlns:p14="http://schemas.microsoft.com/office/powerpoint/2010/main" val="103593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FDF02-C654-57D9-64D0-32E37526C9DC}"/>
              </a:ext>
            </a:extLst>
          </p:cNvPr>
          <p:cNvSpPr>
            <a:spLocks noGrp="1"/>
          </p:cNvSpPr>
          <p:nvPr>
            <p:ph type="title"/>
          </p:nvPr>
        </p:nvSpPr>
        <p:spPr>
          <a:xfrm>
            <a:off x="976746" y="3703975"/>
            <a:ext cx="4337858" cy="2398713"/>
          </a:xfrm>
        </p:spPr>
        <p:txBody>
          <a:bodyPr>
            <a:normAutofit/>
          </a:bodyPr>
          <a:lstStyle/>
          <a:p>
            <a:pPr algn="ctr"/>
            <a:r>
              <a:rPr lang="en-US" sz="4000" b="1" dirty="0">
                <a:latin typeface="Times New Roman" panose="02020603050405020304" pitchFamily="18" charset="0"/>
                <a:cs typeface="Times New Roman" panose="02020603050405020304" pitchFamily="18" charset="0"/>
              </a:rPr>
              <a:t>Used Technologies</a:t>
            </a:r>
          </a:p>
        </p:txBody>
      </p:sp>
      <p:pic>
        <p:nvPicPr>
          <p:cNvPr id="13" name="Picture 4" descr="Electronic circuit board">
            <a:extLst>
              <a:ext uri="{FF2B5EF4-FFF2-40B4-BE49-F238E27FC236}">
                <a16:creationId xmlns:a16="http://schemas.microsoft.com/office/drawing/2014/main" id="{89CD2967-B063-6C08-92A7-700CD6A20978}"/>
              </a:ext>
            </a:extLst>
          </p:cNvPr>
          <p:cNvPicPr>
            <a:picLocks noChangeAspect="1"/>
          </p:cNvPicPr>
          <p:nvPr/>
        </p:nvPicPr>
        <p:blipFill rotWithShape="1">
          <a:blip r:embed="rId2"/>
          <a:srcRect t="47953" b="13291"/>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3" name="Content Placeholder 2">
            <a:extLst>
              <a:ext uri="{FF2B5EF4-FFF2-40B4-BE49-F238E27FC236}">
                <a16:creationId xmlns:a16="http://schemas.microsoft.com/office/drawing/2014/main" id="{A8038998-580D-135F-1386-CD2631E5FE7A}"/>
              </a:ext>
            </a:extLst>
          </p:cNvPr>
          <p:cNvSpPr>
            <a:spLocks noGrp="1"/>
          </p:cNvSpPr>
          <p:nvPr>
            <p:ph idx="1"/>
          </p:nvPr>
        </p:nvSpPr>
        <p:spPr>
          <a:xfrm>
            <a:off x="6096000" y="3703975"/>
            <a:ext cx="5257800" cy="2398713"/>
          </a:xfrm>
        </p:spPr>
        <p:txBody>
          <a:bodyPr anchor="ctr">
            <a:normAutofit/>
          </a:bodyPr>
          <a:lstStyle/>
          <a:p>
            <a:r>
              <a:rPr lang="en-US" sz="2000" dirty="0">
                <a:latin typeface="Times New Roman" panose="02020603050405020304" pitchFamily="18" charset="0"/>
                <a:cs typeface="Times New Roman" panose="02020603050405020304" pitchFamily="18" charset="0"/>
              </a:rPr>
              <a:t>Python: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used to preprocess the data.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Tableau: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to provide appropriate visualizations for responding to the research questions</a:t>
            </a:r>
            <a:endParaRPr lang="en-US" sz="20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78785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98833-D601-1B27-6CC7-50B09D9FAF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Results</a:t>
            </a:r>
          </a:p>
        </p:txBody>
      </p:sp>
      <p:pic>
        <p:nvPicPr>
          <p:cNvPr id="4" name="Content Placeholder 3" descr="Chart, bar chart&#10;&#10;Description automatically generated">
            <a:extLst>
              <a:ext uri="{FF2B5EF4-FFF2-40B4-BE49-F238E27FC236}">
                <a16:creationId xmlns:a16="http://schemas.microsoft.com/office/drawing/2014/main" id="{05C29DA9-9E8A-832A-56F7-AECED5B7FBEC}"/>
              </a:ext>
            </a:extLst>
          </p:cNvPr>
          <p:cNvPicPr>
            <a:picLocks noGrp="1" noChangeAspect="1"/>
          </p:cNvPicPr>
          <p:nvPr>
            <p:ph idx="1"/>
          </p:nvPr>
        </p:nvPicPr>
        <p:blipFill>
          <a:blip r:embed="rId2"/>
          <a:stretch>
            <a:fillRect/>
          </a:stretch>
        </p:blipFill>
        <p:spPr>
          <a:xfrm>
            <a:off x="643467" y="1851165"/>
            <a:ext cx="10905066" cy="4143923"/>
          </a:xfrm>
          <a:prstGeom prst="rect">
            <a:avLst/>
          </a:prstGeom>
        </p:spPr>
      </p:pic>
      <p:sp>
        <p:nvSpPr>
          <p:cNvPr id="8" name="TextBox 7">
            <a:extLst>
              <a:ext uri="{FF2B5EF4-FFF2-40B4-BE49-F238E27FC236}">
                <a16:creationId xmlns:a16="http://schemas.microsoft.com/office/drawing/2014/main" id="{B68F8DBB-3E45-9CF8-7FBC-B83F764C963F}"/>
              </a:ext>
            </a:extLst>
          </p:cNvPr>
          <p:cNvSpPr txBox="1"/>
          <p:nvPr/>
        </p:nvSpPr>
        <p:spPr>
          <a:xfrm>
            <a:off x="4881834" y="231405"/>
            <a:ext cx="2560320" cy="369332"/>
          </a:xfrm>
          <a:prstGeom prst="rect">
            <a:avLst/>
          </a:prstGeom>
          <a:noFill/>
        </p:spPr>
        <p:txBody>
          <a:bodyPr wrap="square" rtlCol="0">
            <a:spAutoFit/>
          </a:bodyPr>
          <a:lstStyle/>
          <a:p>
            <a:pPr algn="ctr"/>
            <a:r>
              <a:rPr lang="en-US" b="1" dirty="0"/>
              <a:t>Research Question 1</a:t>
            </a:r>
          </a:p>
        </p:txBody>
      </p:sp>
    </p:spTree>
    <p:extLst>
      <p:ext uri="{BB962C8B-B14F-4D97-AF65-F5344CB8AC3E}">
        <p14:creationId xmlns:p14="http://schemas.microsoft.com/office/powerpoint/2010/main" val="107581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825EEB4-E185-4371-A8FF-AF57010F7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EED5F-DCA7-1EEC-1328-4DE2075CA35C}"/>
              </a:ext>
            </a:extLst>
          </p:cNvPr>
          <p:cNvSpPr>
            <a:spLocks noGrp="1"/>
          </p:cNvSpPr>
          <p:nvPr>
            <p:ph type="title"/>
          </p:nvPr>
        </p:nvSpPr>
        <p:spPr>
          <a:xfrm>
            <a:off x="578464" y="2133670"/>
            <a:ext cx="4023360" cy="3200400"/>
          </a:xfrm>
        </p:spPr>
        <p:txBody>
          <a:bodyPr vert="horz" lIns="91440" tIns="45720" rIns="91440" bIns="45720" rtlCol="0" anchor="b">
            <a:normAutofit/>
          </a:bodyPr>
          <a:lstStyle/>
          <a:p>
            <a:r>
              <a:rPr lang="en-US" sz="4800" b="1" dirty="0"/>
              <a:t>Results</a:t>
            </a:r>
          </a:p>
        </p:txBody>
      </p:sp>
      <p:sp>
        <p:nvSpPr>
          <p:cNvPr id="20" name="Rectangle 12">
            <a:extLst>
              <a:ext uri="{FF2B5EF4-FFF2-40B4-BE49-F238E27FC236}">
                <a16:creationId xmlns:a16="http://schemas.microsoft.com/office/drawing/2014/main" id="{8EA2E5B2-7E46-41D7-993E-1472B65E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35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text, screenshot, number, line&#10;&#10;Description automatically generated">
            <a:extLst>
              <a:ext uri="{FF2B5EF4-FFF2-40B4-BE49-F238E27FC236}">
                <a16:creationId xmlns:a16="http://schemas.microsoft.com/office/drawing/2014/main" id="{E32468E6-915B-D899-3270-07EC32099063}"/>
              </a:ext>
            </a:extLst>
          </p:cNvPr>
          <p:cNvPicPr>
            <a:picLocks noChangeAspect="1"/>
          </p:cNvPicPr>
          <p:nvPr/>
        </p:nvPicPr>
        <p:blipFill>
          <a:blip r:embed="rId2"/>
          <a:stretch>
            <a:fillRect/>
          </a:stretch>
        </p:blipFill>
        <p:spPr>
          <a:xfrm>
            <a:off x="262193" y="51573"/>
            <a:ext cx="5363837" cy="3377427"/>
          </a:xfrm>
          <a:prstGeom prst="rect">
            <a:avLst/>
          </a:prstGeom>
        </p:spPr>
      </p:pic>
      <p:pic>
        <p:nvPicPr>
          <p:cNvPr id="5" name="Picture 4" descr="A screenshot of a graph&#10;&#10;Description automatically generated with medium confidence">
            <a:extLst>
              <a:ext uri="{FF2B5EF4-FFF2-40B4-BE49-F238E27FC236}">
                <a16:creationId xmlns:a16="http://schemas.microsoft.com/office/drawing/2014/main" id="{12A8AEA5-8BAE-CC3A-F43C-95BAB0D8205F}"/>
              </a:ext>
            </a:extLst>
          </p:cNvPr>
          <p:cNvPicPr>
            <a:picLocks noChangeAspect="1"/>
          </p:cNvPicPr>
          <p:nvPr/>
        </p:nvPicPr>
        <p:blipFill>
          <a:blip r:embed="rId3"/>
          <a:stretch>
            <a:fillRect/>
          </a:stretch>
        </p:blipFill>
        <p:spPr>
          <a:xfrm>
            <a:off x="6125651" y="156637"/>
            <a:ext cx="5566728" cy="3220790"/>
          </a:xfrm>
          <a:prstGeom prst="rect">
            <a:avLst/>
          </a:prstGeom>
        </p:spPr>
      </p:pic>
      <p:sp>
        <p:nvSpPr>
          <p:cNvPr id="21" name="Rectangle 14">
            <a:extLst>
              <a:ext uri="{FF2B5EF4-FFF2-40B4-BE49-F238E27FC236}">
                <a16:creationId xmlns:a16="http://schemas.microsoft.com/office/drawing/2014/main" id="{789E161B-D345-4E9F-985D-649330815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464"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text, screenshot, font, line&#10;&#10;Description automatically generated">
            <a:extLst>
              <a:ext uri="{FF2B5EF4-FFF2-40B4-BE49-F238E27FC236}">
                <a16:creationId xmlns:a16="http://schemas.microsoft.com/office/drawing/2014/main" id="{A6B924CB-9699-5713-C01D-4D1DA7AA5F7C}"/>
              </a:ext>
            </a:extLst>
          </p:cNvPr>
          <p:cNvPicPr>
            <a:picLocks noChangeAspect="1"/>
          </p:cNvPicPr>
          <p:nvPr/>
        </p:nvPicPr>
        <p:blipFill>
          <a:blip r:embed="rId4"/>
          <a:stretch>
            <a:fillRect/>
          </a:stretch>
        </p:blipFill>
        <p:spPr>
          <a:xfrm>
            <a:off x="4742126" y="3480573"/>
            <a:ext cx="7309572" cy="3325854"/>
          </a:xfrm>
          <a:prstGeom prst="rect">
            <a:avLst/>
          </a:prstGeom>
        </p:spPr>
      </p:pic>
      <p:sp>
        <p:nvSpPr>
          <p:cNvPr id="7" name="TextBox 6">
            <a:extLst>
              <a:ext uri="{FF2B5EF4-FFF2-40B4-BE49-F238E27FC236}">
                <a16:creationId xmlns:a16="http://schemas.microsoft.com/office/drawing/2014/main" id="{143CC2E1-FBDF-ADC7-8213-D7BC6B1A5C23}"/>
              </a:ext>
            </a:extLst>
          </p:cNvPr>
          <p:cNvSpPr txBox="1"/>
          <p:nvPr/>
        </p:nvSpPr>
        <p:spPr>
          <a:xfrm>
            <a:off x="578464" y="4175837"/>
            <a:ext cx="2560320" cy="369332"/>
          </a:xfrm>
          <a:prstGeom prst="rect">
            <a:avLst/>
          </a:prstGeom>
          <a:noFill/>
        </p:spPr>
        <p:txBody>
          <a:bodyPr wrap="square" rtlCol="0">
            <a:spAutoFit/>
          </a:bodyPr>
          <a:lstStyle/>
          <a:p>
            <a:r>
              <a:rPr lang="en-US" b="1" dirty="0"/>
              <a:t>Research Question 2</a:t>
            </a:r>
          </a:p>
        </p:txBody>
      </p:sp>
    </p:spTree>
    <p:extLst>
      <p:ext uri="{BB962C8B-B14F-4D97-AF65-F5344CB8AC3E}">
        <p14:creationId xmlns:p14="http://schemas.microsoft.com/office/powerpoint/2010/main" val="1802001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319</Words>
  <Application>Microsoft Office PowerPoint</Application>
  <PresentationFormat>Widescreen</PresentationFormat>
  <Paragraphs>48</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Behind the Screen:  The Damaging Effects of Algorithmic Bias on Social Media</vt:lpstr>
      <vt:lpstr>Agenda</vt:lpstr>
      <vt:lpstr>Introduction</vt:lpstr>
      <vt:lpstr>Problem Statement </vt:lpstr>
      <vt:lpstr>Aim of the project</vt:lpstr>
      <vt:lpstr>Approach for the project</vt:lpstr>
      <vt:lpstr>Used Technologies</vt:lpstr>
      <vt:lpstr>Results</vt:lpstr>
      <vt:lpstr>Results</vt:lpstr>
      <vt:lpstr>Results</vt:lpstr>
      <vt:lpstr>Results</vt:lpstr>
      <vt:lpstr>Results</vt:lpstr>
      <vt:lpstr>Future Work </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Behind the Screen:  The Damaging Effects of Algorithmic Bias on Social Media</dc:title>
  <dc:creator>Harshitha Peddi</dc:creator>
  <cp:lastModifiedBy>Harshitha Peddi</cp:lastModifiedBy>
  <cp:revision>5</cp:revision>
  <dcterms:created xsi:type="dcterms:W3CDTF">2023-05-08T04:33:11Z</dcterms:created>
  <dcterms:modified xsi:type="dcterms:W3CDTF">2023-05-08T05:56:36Z</dcterms:modified>
</cp:coreProperties>
</file>